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1" r:id="rId3"/>
    <p:sldId id="293" r:id="rId4"/>
    <p:sldId id="290" r:id="rId5"/>
    <p:sldId id="297" r:id="rId6"/>
    <p:sldId id="295" r:id="rId7"/>
    <p:sldId id="296" r:id="rId8"/>
    <p:sldId id="298" r:id="rId9"/>
    <p:sldId id="299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EBFF"/>
    <a:srgbClr val="655D5B"/>
    <a:srgbClr val="E2CBB7"/>
    <a:srgbClr val="EEE9E2"/>
    <a:srgbClr val="FCF7F2"/>
    <a:srgbClr val="554F4D"/>
    <a:srgbClr val="D0C4B0"/>
    <a:srgbClr val="E1D9CC"/>
    <a:srgbClr val="F2E0CA"/>
    <a:srgbClr val="F6E9DA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8F012-0AC3-42B2-90CA-BC5405C6B2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5097188-C232-41BC-A1C6-677F6D6FD9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ACDF9E-AFBC-4D2D-A688-7BE38874A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59E12-6FA5-449B-95B8-54226925F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99C277-1836-4E22-BB5C-32FD2C8A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2584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BD1FB7-E6E4-4153-8540-BFF436E93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FDF1D-719A-4B33-9023-7CE4316AD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B4EE70-389B-46DE-9265-B822FBD14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0A08D-1ADA-4909-B351-23A9DB5B0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C96274-6782-43A2-9D65-26D48D590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4804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EFF69C1-F07A-44E0-8804-DBF0B91EEA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6152B80-F8D2-4FB9-9913-48A227D65E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51D35-AC5D-4009-B23F-239D9EE53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31EDF0-F5CD-4184-B8F2-C877766D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802437-6EA8-4A9E-A143-795A149A4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5354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9D55B9-E8A9-4A30-91F8-3A87B484D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AF38375-52A4-4DFC-94A7-02AAFB2D3B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CB85B4-E71D-494F-A759-4D10E0649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9F9B02-3085-4385-A3F2-BCBAF406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B66A0F-23CB-48F3-98F5-EEB498F0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0785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00C255-11F9-437C-BD0A-8C8330271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A716960-288E-40FA-BAC1-95E652A0A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49145B-4748-48A7-8B68-AB10D9C37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243DA5-62AB-4B07-ACF4-66F7F1517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15D854-17FC-4344-B33A-2133F9CD9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5204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979294-4C29-4FF2-94D5-64F5E01A4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482D1B-E38A-4915-8F19-5833301E12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0A86B2-4BE5-4BDC-8321-2402D0BA9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36FE4B-E0B7-4187-9969-8E7CF3FF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CEF1A5-E0D7-4286-84FF-F03473331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93F695-D9D7-4B6A-A576-900181532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0045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B6A37-6DCD-490D-ACB4-5A4BBFDBF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FBFDDF-C043-4373-B751-DEDFFD2FC8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4EDD22-3F2F-4C29-86F7-886E17AD5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2FDB57E-3DFC-4612-B7AB-FEDC5F867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2070CB-C54B-46A0-945F-190DC02805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CDECCA-E76A-451A-AAFF-603D887EC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BFC4C5F-2E37-4C43-933D-AA5036C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5C55A0B-AD1F-4D77-BB32-6CA2B481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10843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8ABC6-A533-4172-AFC1-84E430BAE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4D0A85-6CE5-4FE0-A839-22468B8A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E1ABEBE-2706-4558-85F8-2436A72CE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7E30B7-49F1-44C9-8825-1306CA43F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267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E509C7A-604B-447A-A0E7-827B9D622D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E42BB5-D3ED-4C8D-8CA7-4619BE48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1CFFE1-D135-48B9-9A6D-A2FD7C7A4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BDC539-7512-4226-9223-DA48FCD0E2DE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141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ABF424-516E-45C7-A9E1-790BDAF16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59E1ED-69B1-48EF-95E3-4A0BA178F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0E19A3F-94D9-442E-8D70-BDFA73E9A3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F0EBF51-806D-4FB3-AA11-4F6B7DB73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D593E20-D7A7-4DD2-AAB9-1257F61BC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CD3B0FD-CAB2-4FFC-997F-FB326DD39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3791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98EB20-48F7-48B8-A6B9-0261B6BA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C436F32-78E7-4C89-8734-475421D35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D526B-EDAF-4888-AA56-44BF7C832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4E3DFB-8B04-43A4-BE6C-21E482379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7F976-D309-4D60-B0A1-43C6E574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0BA7C4-51F1-47C6-A321-2DF8E6774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026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D2F9EDB-7AE4-4C48-838E-CA5C2DF58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5327EBC-3E3B-474E-83E1-C087A70D0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D1C1-8BAB-48B1-8A81-361F734B3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3408E7-38C9-4D32-A2B6-C3765899F2A5}" type="datetimeFigureOut">
              <a:rPr lang="ko-KR" altLang="en-US" smtClean="0"/>
              <a:t>2023-07-25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2D174B-CCB9-47F1-8F37-F86E3A5914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165FA4-90E6-4929-90D4-6FF8E70A02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54EA-75EF-4CE9-B3B8-A709779C82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33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CBB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12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7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8298CC6-E2D8-41BB-8650-6670A4D3C2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960" y="0"/>
            <a:ext cx="586804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1D5B25-FB20-4491-A0B8-BF4EDADFB5F7}"/>
              </a:ext>
            </a:extLst>
          </p:cNvPr>
          <p:cNvSpPr txBox="1"/>
          <p:nvPr/>
        </p:nvSpPr>
        <p:spPr>
          <a:xfrm>
            <a:off x="1338490" y="220802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1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39F61D-18E1-4402-AA8D-49B330678C06}"/>
              </a:ext>
            </a:extLst>
          </p:cNvPr>
          <p:cNvSpPr txBox="1"/>
          <p:nvPr/>
        </p:nvSpPr>
        <p:spPr>
          <a:xfrm>
            <a:off x="2173901" y="2254189"/>
            <a:ext cx="32912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ko-KR" altLang="en-US" sz="3200" dirty="0">
                <a:solidFill>
                  <a:srgbClr val="554F4D"/>
                </a:solidFill>
              </a:rPr>
              <a:t>자료형</a:t>
            </a:r>
            <a:r>
              <a:rPr lang="en-US" altLang="ko-KR" sz="3200" dirty="0">
                <a:solidFill>
                  <a:srgbClr val="554F4D"/>
                </a:solidFill>
              </a:rPr>
              <a:t>, </a:t>
            </a:r>
            <a:r>
              <a:rPr lang="ko-KR" altLang="en-US" sz="3200" dirty="0">
                <a:solidFill>
                  <a:srgbClr val="554F4D"/>
                </a:solidFill>
              </a:rPr>
              <a:t>내장함수</a:t>
            </a: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E446A13-6214-43CC-A7E1-C173F830DD90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570166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CCBF8A0-1C9E-4A1C-854B-5709C37B6AAF}"/>
              </a:ext>
            </a:extLst>
          </p:cNvPr>
          <p:cNvSpPr txBox="1"/>
          <p:nvPr/>
        </p:nvSpPr>
        <p:spPr>
          <a:xfrm>
            <a:off x="1338490" y="332911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2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9077E0-13C1-4313-8DAD-CBBCAA9053ED}"/>
              </a:ext>
            </a:extLst>
          </p:cNvPr>
          <p:cNvSpPr txBox="1"/>
          <p:nvPr/>
        </p:nvSpPr>
        <p:spPr>
          <a:xfrm>
            <a:off x="2173901" y="3390739"/>
            <a:ext cx="3662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Stack, Queue,</a:t>
            </a:r>
            <a:r>
              <a:rPr lang="ko-KR" altLang="en-US" sz="3200" dirty="0">
                <a:solidFill>
                  <a:srgbClr val="554F4D"/>
                </a:solidFill>
              </a:rPr>
              <a:t> </a:t>
            </a:r>
            <a:r>
              <a:rPr lang="en-US" altLang="ko-KR" sz="3200" dirty="0">
                <a:solidFill>
                  <a:srgbClr val="554F4D"/>
                </a:solidFill>
              </a:rPr>
              <a:t>Deque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37D6509-341D-4329-AA12-899AFC70CE06}"/>
              </a:ext>
            </a:extLst>
          </p:cNvPr>
          <p:cNvSpPr txBox="1"/>
          <p:nvPr/>
        </p:nvSpPr>
        <p:spPr>
          <a:xfrm>
            <a:off x="1338490" y="4397542"/>
            <a:ext cx="45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3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6BD7C2-3349-4F4B-984E-3BDD891FCB19}"/>
              </a:ext>
            </a:extLst>
          </p:cNvPr>
          <p:cNvSpPr txBox="1"/>
          <p:nvPr/>
        </p:nvSpPr>
        <p:spPr>
          <a:xfrm>
            <a:off x="2090011" y="4459097"/>
            <a:ext cx="19415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Sort(</a:t>
            </a:r>
            <a:r>
              <a:rPr lang="ko-KR" altLang="en-US" sz="3200" dirty="0">
                <a:solidFill>
                  <a:srgbClr val="554F4D"/>
                </a:solidFill>
              </a:rPr>
              <a:t>정렬</a:t>
            </a:r>
            <a:r>
              <a:rPr lang="en-US" altLang="ko-KR" sz="3200" dirty="0">
                <a:solidFill>
                  <a:srgbClr val="554F4D"/>
                </a:solidFill>
              </a:rPr>
              <a:t>)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8A46AA8C-C738-4DAA-8394-228D4A57C3AB}"/>
              </a:ext>
            </a:extLst>
          </p:cNvPr>
          <p:cNvGrpSpPr/>
          <p:nvPr/>
        </p:nvGrpSpPr>
        <p:grpSpPr>
          <a:xfrm>
            <a:off x="811410" y="477594"/>
            <a:ext cx="5614557" cy="523220"/>
            <a:chOff x="2640851" y="477594"/>
            <a:chExt cx="2987294" cy="52322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61356F7-6E60-415E-93C3-F2B83051B641}"/>
                </a:ext>
              </a:extLst>
            </p:cNvPr>
            <p:cNvSpPr txBox="1"/>
            <p:nvPr/>
          </p:nvSpPr>
          <p:spPr>
            <a:xfrm>
              <a:off x="3479800" y="631482"/>
              <a:ext cx="2148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rgbClr val="554F4D"/>
                  </a:solidFill>
                </a:rPr>
                <a:t>A table of contents.</a:t>
              </a:r>
              <a:endParaRPr lang="ko-KR" altLang="en-US" dirty="0">
                <a:solidFill>
                  <a:srgbClr val="554F4D"/>
                </a:soli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15541882-D751-4CCB-9348-135C193BA93B}"/>
                </a:ext>
              </a:extLst>
            </p:cNvPr>
            <p:cNvSpPr txBox="1"/>
            <p:nvPr/>
          </p:nvSpPr>
          <p:spPr>
            <a:xfrm>
              <a:off x="2640851" y="477594"/>
              <a:ext cx="905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ko-KR" altLang="en-US" sz="2800" dirty="0">
                  <a:solidFill>
                    <a:srgbClr val="554F4D"/>
                  </a:solidFill>
                </a:rPr>
                <a:t>전체 목차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F879323-C084-4899-4DA9-06FEB8B9CEB4}"/>
              </a:ext>
            </a:extLst>
          </p:cNvPr>
          <p:cNvSpPr txBox="1"/>
          <p:nvPr/>
        </p:nvSpPr>
        <p:spPr>
          <a:xfrm>
            <a:off x="1330475" y="5518631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4000" dirty="0">
                <a:solidFill>
                  <a:srgbClr val="554F4D"/>
                </a:solidFill>
              </a:rPr>
              <a:t>4</a:t>
            </a:r>
            <a:endParaRPr lang="ko-KR" altLang="en-US" sz="4000" dirty="0">
              <a:solidFill>
                <a:srgbClr val="554F4D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D3294B-890E-4858-B27B-EE88FFE3EAC5}"/>
              </a:ext>
            </a:extLst>
          </p:cNvPr>
          <p:cNvSpPr txBox="1"/>
          <p:nvPr/>
        </p:nvSpPr>
        <p:spPr>
          <a:xfrm>
            <a:off x="2090011" y="5580186"/>
            <a:ext cx="20132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200" dirty="0">
                <a:solidFill>
                  <a:srgbClr val="554F4D"/>
                </a:solidFill>
              </a:rPr>
              <a:t>DFS / BFS</a:t>
            </a:r>
            <a:endParaRPr lang="ko-KR" altLang="en-US" sz="32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713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F3C622B-4A9C-45A0-8705-8E3882DFA7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0C0C4F5-0267-4DB1-BDAE-FED5A369C032}"/>
              </a:ext>
            </a:extLst>
          </p:cNvPr>
          <p:cNvGrpSpPr/>
          <p:nvPr/>
        </p:nvGrpSpPr>
        <p:grpSpPr>
          <a:xfrm>
            <a:off x="418734" y="1025561"/>
            <a:ext cx="2897332" cy="3483439"/>
            <a:chOff x="418734" y="1025561"/>
            <a:chExt cx="2897332" cy="3483439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4EA2EB4A-B5D0-48C0-85F4-F2227CA64011}"/>
                </a:ext>
              </a:extLst>
            </p:cNvPr>
            <p:cNvSpPr/>
            <p:nvPr/>
          </p:nvSpPr>
          <p:spPr>
            <a:xfrm>
              <a:off x="787400" y="2349000"/>
              <a:ext cx="2160000" cy="2160000"/>
            </a:xfrm>
            <a:prstGeom prst="rect">
              <a:avLst/>
            </a:prstGeom>
            <a:solidFill>
              <a:srgbClr val="E2CB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D08403F-8A2A-4ADA-9C9B-94898A6AE280}"/>
                </a:ext>
              </a:extLst>
            </p:cNvPr>
            <p:cNvSpPr txBox="1"/>
            <p:nvPr/>
          </p:nvSpPr>
          <p:spPr>
            <a:xfrm>
              <a:off x="1352676" y="3167390"/>
              <a:ext cx="102944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rgbClr val="554F4D"/>
                  </a:solidFill>
                </a:rPr>
                <a:t>정 </a:t>
              </a:r>
              <a:r>
                <a:rPr lang="ko-KR" altLang="en-US" sz="2800" dirty="0" err="1">
                  <a:solidFill>
                    <a:srgbClr val="554F4D"/>
                  </a:solidFill>
                </a:rPr>
                <a:t>렬</a:t>
              </a:r>
              <a:endParaRPr lang="ko-KR" altLang="en-US" sz="2800" dirty="0">
                <a:solidFill>
                  <a:srgbClr val="554F4D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BBFEDA8-730C-464B-9AC7-A64EF56C187D}"/>
                </a:ext>
              </a:extLst>
            </p:cNvPr>
            <p:cNvSpPr txBox="1"/>
            <p:nvPr/>
          </p:nvSpPr>
          <p:spPr>
            <a:xfrm>
              <a:off x="418734" y="1025561"/>
              <a:ext cx="2897332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000" dirty="0">
                  <a:solidFill>
                    <a:schemeClr val="bg1"/>
                  </a:solidFill>
                </a:rPr>
                <a:t>Part 3.</a:t>
              </a:r>
              <a:endParaRPr lang="ko-KR" altLang="en-US" sz="8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4813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선택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6494936-93FB-AB55-9393-B09F5A8E6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261" y="1132518"/>
            <a:ext cx="4266171" cy="54075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6688CD0-8FFB-C8A8-7AE5-088CD2A5CF01}"/>
              </a:ext>
            </a:extLst>
          </p:cNvPr>
          <p:cNvSpPr txBox="1"/>
          <p:nvPr/>
        </p:nvSpPr>
        <p:spPr>
          <a:xfrm>
            <a:off x="811411" y="1468073"/>
            <a:ext cx="8651371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1"/>
            <a:r>
              <a:rPr lang="ko-KR" altLang="en-US" sz="2400" dirty="0">
                <a:solidFill>
                  <a:srgbClr val="554F4D"/>
                </a:solidFill>
              </a:rPr>
              <a:t>선택 정렬 </a:t>
            </a:r>
            <a:r>
              <a:rPr lang="en-US" altLang="ko-KR" sz="2400" dirty="0">
                <a:solidFill>
                  <a:srgbClr val="554F4D"/>
                </a:solidFill>
              </a:rPr>
              <a:t>: </a:t>
            </a:r>
          </a:p>
          <a:p>
            <a:pPr algn="l" latinLnBrk="1"/>
            <a:r>
              <a:rPr lang="en-US" altLang="ko-KR" b="0" i="0" dirty="0">
                <a:solidFill>
                  <a:srgbClr val="554F4D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주어진 데이터 중 최소값을 찾음</a:t>
            </a: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최소값을 맨 앞에 위치한 값과 교환</a:t>
            </a: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정렬된 데이터를 제외한 나머지 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 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데이터를 같은 방법으로 정렬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ko-KR" altLang="en-US" dirty="0">
                <a:solidFill>
                  <a:srgbClr val="000000"/>
                </a:solidFill>
                <a:latin typeface="Noto Sans KR"/>
              </a:rPr>
              <a:t>간단하게는 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2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중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for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문을 돌면서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0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번째에 제일 최소값 넣어주고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dirty="0">
                <a:solidFill>
                  <a:srgbClr val="000000"/>
                </a:solidFill>
                <a:latin typeface="Noto Sans KR"/>
              </a:rPr>
              <a:t>1~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마지막 까지 돌면서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 </a:t>
            </a:r>
            <a:r>
              <a:rPr lang="ko-KR" altLang="en-US" dirty="0" err="1">
                <a:solidFill>
                  <a:srgbClr val="000000"/>
                </a:solidFill>
                <a:latin typeface="Noto Sans KR"/>
              </a:rPr>
              <a:t>그중에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 제일 최소값 </a:t>
            </a:r>
            <a:r>
              <a:rPr lang="en-US" altLang="ko-KR" dirty="0">
                <a:solidFill>
                  <a:srgbClr val="000000"/>
                </a:solidFill>
                <a:latin typeface="Noto Sans KR"/>
              </a:rPr>
              <a:t>1</a:t>
            </a:r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번째에 넣어주고</a:t>
            </a:r>
            <a:endParaRPr lang="en-US" altLang="ko-KR" dirty="0">
              <a:solidFill>
                <a:srgbClr val="000000"/>
              </a:solidFill>
              <a:latin typeface="Noto Sans KR"/>
            </a:endParaRPr>
          </a:p>
          <a:p>
            <a:pPr algn="l" latinLnBrk="1"/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…..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반복하면서</a:t>
            </a:r>
            <a:endParaRPr lang="en-US" altLang="ko-KR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 latinLnBrk="1"/>
            <a:r>
              <a:rPr lang="ko-KR" altLang="en-US" dirty="0">
                <a:solidFill>
                  <a:srgbClr val="000000"/>
                </a:solidFill>
                <a:latin typeface="Noto Sans KR"/>
              </a:rPr>
              <a:t>마지막번호 직전까지 최소값 찾아서 인덱스에 넣어주는 방식</a:t>
            </a:r>
            <a:endParaRPr lang="ko-KR" altLang="en-US" b="0" i="0" dirty="0">
              <a:solidFill>
                <a:srgbClr val="000000"/>
              </a:solidFill>
              <a:effectLst/>
              <a:latin typeface="Noto Sans KR"/>
            </a:endParaRPr>
          </a:p>
          <a:p>
            <a:pPr algn="l"/>
            <a:endParaRPr lang="ko-KR" altLang="en-US" sz="24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311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선택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190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195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>
                <a:solidFill>
                  <a:srgbClr val="554F4D"/>
                </a:solidFill>
              </a:rPr>
              <a:t>버블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54628"/>
            <a:ext cx="60675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dirty="0">
                <a:solidFill>
                  <a:srgbClr val="554F4D"/>
                </a:solidFill>
              </a:rPr>
              <a:t>버블 정렬 </a:t>
            </a:r>
            <a:r>
              <a:rPr lang="en-US" altLang="ko-KR" sz="2400" dirty="0">
                <a:solidFill>
                  <a:srgbClr val="554F4D"/>
                </a:solidFill>
              </a:rPr>
              <a:t>:</a:t>
            </a:r>
          </a:p>
          <a:p>
            <a:pPr algn="l" latinLnBrk="0"/>
            <a:r>
              <a:rPr lang="ko-KR" altLang="en-US" i="0" dirty="0">
                <a:solidFill>
                  <a:srgbClr val="222222"/>
                </a:solidFill>
                <a:effectLst/>
              </a:rPr>
              <a:t> 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-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앞에서부터 현재 원소와 바로 다음의 원소를 비교한다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-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현재 원소가 다음 원소보다 크면 원소를 교환한다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-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다음 원소로 이동하여 해당 원소와 </a:t>
            </a:r>
            <a:endParaRPr lang="en-US" altLang="ko-KR" i="0" dirty="0">
              <a:solidFill>
                <a:srgbClr val="222222"/>
              </a:solidFill>
              <a:effectLst/>
            </a:endParaRPr>
          </a:p>
          <a:p>
            <a:pPr algn="l" latinLnBrk="0"/>
            <a:r>
              <a:rPr lang="en-US" altLang="ko-KR" i="0" dirty="0">
                <a:solidFill>
                  <a:srgbClr val="222222"/>
                </a:solidFill>
                <a:effectLst/>
              </a:rPr>
              <a:t>   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그 다음원소를 비교한다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  <a:endParaRPr lang="ko-KR" altLang="en-US" i="0" dirty="0">
              <a:solidFill>
                <a:srgbClr val="222222"/>
              </a:solidFill>
              <a:effectLst/>
            </a:endParaRPr>
          </a:p>
          <a:p>
            <a:pPr algn="l"/>
            <a:r>
              <a:rPr lang="en-US" altLang="ko-KR" sz="2400" dirty="0">
                <a:solidFill>
                  <a:srgbClr val="554F4D"/>
                </a:solidFill>
              </a:rPr>
              <a:t> </a:t>
            </a:r>
            <a:endParaRPr lang="ko-KR" altLang="en-US" sz="2400" dirty="0">
              <a:solidFill>
                <a:srgbClr val="554F4D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6BF94E2-936A-51BB-2D79-A7307D049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9294" y="1302648"/>
            <a:ext cx="5388573" cy="47274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7C313E-17FE-B07F-73C8-979EE07AFFF8}"/>
              </a:ext>
            </a:extLst>
          </p:cNvPr>
          <p:cNvSpPr txBox="1"/>
          <p:nvPr/>
        </p:nvSpPr>
        <p:spPr>
          <a:xfrm>
            <a:off x="822120" y="4144161"/>
            <a:ext cx="507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000" dirty="0">
                <a:solidFill>
                  <a:srgbClr val="554F4D"/>
                </a:solidFill>
              </a:rPr>
              <a:t>간단하게는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ko-KR" altLang="en-US" sz="2000" dirty="0">
                <a:solidFill>
                  <a:srgbClr val="554F4D"/>
                </a:solidFill>
              </a:rPr>
              <a:t>최대값을 찾아서 제일 마지막에 넣어주고</a:t>
            </a:r>
            <a:endParaRPr lang="en-US" altLang="ko-KR" sz="2000" dirty="0">
              <a:solidFill>
                <a:srgbClr val="554F4D"/>
              </a:solidFill>
            </a:endParaRPr>
          </a:p>
          <a:p>
            <a:pPr algn="l"/>
            <a:r>
              <a:rPr lang="ko-KR" altLang="en-US" sz="2000" dirty="0" err="1">
                <a:solidFill>
                  <a:srgbClr val="554F4D"/>
                </a:solidFill>
              </a:rPr>
              <a:t>마지막꺼</a:t>
            </a:r>
            <a:r>
              <a:rPr lang="ko-KR" altLang="en-US" sz="2000" dirty="0">
                <a:solidFill>
                  <a:srgbClr val="554F4D"/>
                </a:solidFill>
              </a:rPr>
              <a:t> 제외하고 최대값 찾아서 그전에 넣어주는 것을 반복하는 느낌</a:t>
            </a:r>
          </a:p>
        </p:txBody>
      </p:sp>
    </p:spTree>
    <p:extLst>
      <p:ext uri="{BB962C8B-B14F-4D97-AF65-F5344CB8AC3E}">
        <p14:creationId xmlns:p14="http://schemas.microsoft.com/office/powerpoint/2010/main" val="4185909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40559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 </a:t>
            </a:r>
            <a:r>
              <a:rPr lang="ko-KR" altLang="en-US" sz="3600" dirty="0">
                <a:solidFill>
                  <a:srgbClr val="554F4D"/>
                </a:solidFill>
              </a:rPr>
              <a:t>버블 정렬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2958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 err="1">
                <a:solidFill>
                  <a:srgbClr val="554F4D"/>
                </a:solidFill>
              </a:rPr>
              <a:t>퀵</a:t>
            </a:r>
            <a:r>
              <a:rPr lang="ko-KR" altLang="en-US" sz="3600">
                <a:solidFill>
                  <a:srgbClr val="554F4D"/>
                </a:solidFill>
              </a:rPr>
              <a:t> 정렬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1131068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2400" dirty="0" err="1">
                <a:solidFill>
                  <a:srgbClr val="554F4D"/>
                </a:solidFill>
              </a:rPr>
              <a:t>퀵</a:t>
            </a:r>
            <a:r>
              <a:rPr lang="ko-KR" altLang="en-US" sz="2400" dirty="0">
                <a:solidFill>
                  <a:srgbClr val="554F4D"/>
                </a:solidFill>
              </a:rPr>
              <a:t> 정렬 </a:t>
            </a:r>
            <a:r>
              <a:rPr lang="en-US" altLang="ko-KR" sz="2400" dirty="0">
                <a:solidFill>
                  <a:srgbClr val="554F4D"/>
                </a:solidFill>
              </a:rPr>
              <a:t>:</a:t>
            </a:r>
          </a:p>
          <a:p>
            <a:pPr algn="l" latinLnBrk="0"/>
            <a:r>
              <a:rPr lang="ko-KR" altLang="en-US" i="0" dirty="0">
                <a:solidFill>
                  <a:srgbClr val="222222"/>
                </a:solidFill>
                <a:effectLst/>
              </a:rPr>
              <a:t>하나의 리스트를 피벗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(pivot)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을 기준으로 두 개의 부분리스트로 나누어 하나는 피벗보다 작은 값들의 부분리스트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, 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다른 하나는 피벗보다 큰 값들의 부분리스트로 정렬한 다음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, </a:t>
            </a:r>
            <a:r>
              <a:rPr lang="ko-KR" altLang="en-US" i="0" dirty="0">
                <a:solidFill>
                  <a:srgbClr val="222222"/>
                </a:solidFill>
                <a:effectLst/>
              </a:rPr>
              <a:t>각 부분리스트에 대해 다시 위 처럼 재귀적으로 수행하여 정렬하는 방법이다</a:t>
            </a:r>
            <a:r>
              <a:rPr lang="en-US" altLang="ko-KR" i="0" dirty="0">
                <a:solidFill>
                  <a:srgbClr val="222222"/>
                </a:solidFill>
                <a:effectLst/>
              </a:rPr>
              <a:t>.</a:t>
            </a:r>
          </a:p>
          <a:p>
            <a:pPr algn="l" latinLnBrk="0"/>
            <a:r>
              <a:rPr lang="en-US" altLang="ko-KR" sz="3600" b="0" i="0" dirty="0">
                <a:solidFill>
                  <a:srgbClr val="222222"/>
                </a:solidFill>
                <a:effectLst/>
                <a:latin typeface="FC Sans"/>
              </a:rPr>
              <a:t> </a:t>
            </a:r>
          </a:p>
          <a:p>
            <a:pPr algn="l"/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27F6A-76CC-CB3D-CBC6-BF87640660EA}"/>
              </a:ext>
            </a:extLst>
          </p:cNvPr>
          <p:cNvSpPr txBox="1"/>
          <p:nvPr/>
        </p:nvSpPr>
        <p:spPr>
          <a:xfrm>
            <a:off x="795102" y="3125632"/>
            <a:ext cx="1122409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 latinLnBrk="0">
              <a:buAutoNum type="arabicPeriod"/>
            </a:pP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피벗을 하나 선택한다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marL="342900" indent="-342900" algn="l" latinLnBrk="0">
              <a:buAutoNum type="arabicPeriod"/>
            </a:pPr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2.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피벗을 기준으로 양쪽에서 피벗보다 큰 값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,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혹은 작은 값을 찾는다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 </a:t>
            </a: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 </a:t>
            </a:r>
            <a:r>
              <a:rPr lang="ko-KR" altLang="en-US" sz="1600" b="1" i="0" dirty="0" err="1">
                <a:solidFill>
                  <a:srgbClr val="222222"/>
                </a:solidFill>
                <a:effectLst/>
                <a:latin typeface="FC Sans"/>
              </a:rPr>
              <a:t>왼쪽에서부터는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피벗보다 큰 값을 찾고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, </a:t>
            </a:r>
            <a:r>
              <a:rPr lang="ko-KR" altLang="en-US" sz="1600" b="1" i="0" dirty="0" err="1">
                <a:solidFill>
                  <a:srgbClr val="222222"/>
                </a:solidFill>
                <a:effectLst/>
                <a:latin typeface="FC Sans"/>
              </a:rPr>
              <a:t>오른쪽에서부터는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피벗보다 작은 값을 찾는다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3.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양 방향에서 찾은 두 원소를 교환한다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4.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왼쪽에서 탐색하는 위치와 오른쪽에서 탐색하는 위치가 엇갈리지 않을 때 까지</a:t>
            </a:r>
            <a:endParaRPr lang="en-US" altLang="ko-KR" sz="1600" b="1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  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2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번으로 돌아가 위 과정을 반복한다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5.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엇갈린 기점을 기준으로 두 개의 부분리스트로 나누어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번으로 돌아가 </a:t>
            </a:r>
            <a:endParaRPr lang="en-US" altLang="ko-KR" sz="1600" b="1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dirty="0">
                <a:solidFill>
                  <a:srgbClr val="222222"/>
                </a:solidFill>
                <a:latin typeface="FC Sans"/>
              </a:rPr>
              <a:t>    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해당 부분리스트의 길이가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이 아닐 때 까지 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1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번 과정을 반복한다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 (Divide :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분할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)</a:t>
            </a:r>
          </a:p>
          <a:p>
            <a:pPr algn="l" latinLnBrk="0"/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  <a:p>
            <a:pPr algn="l" latinLnBrk="0"/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6.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인접한 부분리스트끼리 합친다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. (</a:t>
            </a:r>
            <a:r>
              <a:rPr lang="en-US" altLang="ko-KR" sz="1600" b="1" i="0" dirty="0" err="1">
                <a:solidFill>
                  <a:srgbClr val="222222"/>
                </a:solidFill>
                <a:effectLst/>
                <a:latin typeface="FC Sans"/>
              </a:rPr>
              <a:t>Conqure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 : </a:t>
            </a:r>
            <a:r>
              <a:rPr lang="ko-KR" altLang="en-US" sz="1600" b="1" i="0" dirty="0">
                <a:solidFill>
                  <a:srgbClr val="222222"/>
                </a:solidFill>
                <a:effectLst/>
                <a:latin typeface="FC Sans"/>
              </a:rPr>
              <a:t>정복</a:t>
            </a:r>
            <a:r>
              <a:rPr lang="en-US" altLang="ko-KR" sz="1600" b="1" i="0" dirty="0">
                <a:solidFill>
                  <a:srgbClr val="222222"/>
                </a:solidFill>
                <a:effectLst/>
                <a:latin typeface="FC Sans"/>
              </a:rPr>
              <a:t>)</a:t>
            </a:r>
            <a:endParaRPr lang="ko-KR" altLang="en-US" sz="1600" b="0" i="0" dirty="0">
              <a:solidFill>
                <a:srgbClr val="222222"/>
              </a:solidFill>
              <a:effectLst/>
              <a:latin typeface="FC Sans"/>
            </a:endParaRPr>
          </a:p>
        </p:txBody>
      </p:sp>
    </p:spTree>
    <p:extLst>
      <p:ext uri="{BB962C8B-B14F-4D97-AF65-F5344CB8AC3E}">
        <p14:creationId xmlns:p14="http://schemas.microsoft.com/office/powerpoint/2010/main" val="716096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1C2A5CB6-509E-4BDD-AF92-C1B2290457EE}"/>
              </a:ext>
            </a:extLst>
          </p:cNvPr>
          <p:cNvCxnSpPr>
            <a:cxnSpLocks/>
          </p:cNvCxnSpPr>
          <p:nvPr/>
        </p:nvCxnSpPr>
        <p:spPr>
          <a:xfrm>
            <a:off x="622300" y="1143000"/>
            <a:ext cx="115697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45A5B82-5CCC-4A00-B9DD-C58D174766AA}"/>
              </a:ext>
            </a:extLst>
          </p:cNvPr>
          <p:cNvSpPr txBox="1"/>
          <p:nvPr/>
        </p:nvSpPr>
        <p:spPr>
          <a:xfrm>
            <a:off x="811411" y="350594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2. </a:t>
            </a:r>
            <a:r>
              <a:rPr lang="ko-KR" altLang="en-US" sz="3600" dirty="0">
                <a:solidFill>
                  <a:srgbClr val="554F4D"/>
                </a:solidFill>
              </a:rPr>
              <a:t>정렬 </a:t>
            </a:r>
            <a:r>
              <a:rPr lang="en-US" altLang="ko-KR" sz="3600" dirty="0">
                <a:solidFill>
                  <a:srgbClr val="554F4D"/>
                </a:solidFill>
              </a:rPr>
              <a:t>– </a:t>
            </a:r>
            <a:r>
              <a:rPr lang="ko-KR" altLang="en-US" sz="3600" dirty="0" err="1">
                <a:solidFill>
                  <a:srgbClr val="554F4D"/>
                </a:solidFill>
              </a:rPr>
              <a:t>퀵</a:t>
            </a:r>
            <a:r>
              <a:rPr lang="ko-KR" altLang="en-US" sz="3600">
                <a:solidFill>
                  <a:srgbClr val="554F4D"/>
                </a:solidFill>
              </a:rPr>
              <a:t> 정렬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B74CB-F4B7-408A-9AD9-CD3871E03EC6}"/>
              </a:ext>
            </a:extLst>
          </p:cNvPr>
          <p:cNvSpPr txBox="1"/>
          <p:nvPr/>
        </p:nvSpPr>
        <p:spPr>
          <a:xfrm>
            <a:off x="811411" y="92891"/>
            <a:ext cx="5581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ko-KR" sz="1100" dirty="0">
                <a:solidFill>
                  <a:srgbClr val="554F4D"/>
                </a:solidFill>
              </a:rPr>
              <a:t>Part 2</a:t>
            </a:r>
            <a:endParaRPr lang="ko-KR" altLang="en-US" sz="1100" dirty="0">
              <a:solidFill>
                <a:srgbClr val="554F4D"/>
              </a:solidFill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30AE101F-4B41-40D7-8301-41B8702A7308}"/>
              </a:ext>
            </a:extLst>
          </p:cNvPr>
          <p:cNvSpPr/>
          <p:nvPr/>
        </p:nvSpPr>
        <p:spPr>
          <a:xfrm>
            <a:off x="622300" y="1254628"/>
            <a:ext cx="11499792" cy="5510475"/>
          </a:xfrm>
          <a:prstGeom prst="rect">
            <a:avLst/>
          </a:prstGeom>
          <a:solidFill>
            <a:srgbClr val="FC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D33A924D-3842-42C7-99F7-8A46055AA25A}"/>
              </a:ext>
            </a:extLst>
          </p:cNvPr>
          <p:cNvSpPr/>
          <p:nvPr/>
        </p:nvSpPr>
        <p:spPr>
          <a:xfrm>
            <a:off x="-5" y="-1"/>
            <a:ext cx="86586" cy="687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2CC627-20A7-1554-44F3-135E5D827B07}"/>
              </a:ext>
            </a:extLst>
          </p:cNvPr>
          <p:cNvSpPr txBox="1"/>
          <p:nvPr/>
        </p:nvSpPr>
        <p:spPr>
          <a:xfrm>
            <a:off x="811411" y="1289076"/>
            <a:ext cx="5455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3600" dirty="0">
                <a:solidFill>
                  <a:srgbClr val="554F4D"/>
                </a:solidFill>
              </a:rPr>
              <a:t>11</a:t>
            </a:r>
            <a:endParaRPr lang="ko-KR" altLang="en-US" sz="3600" dirty="0">
              <a:solidFill>
                <a:srgbClr val="554F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676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color">
      <a:dk1>
        <a:sysClr val="windowText" lastClr="000000"/>
      </a:dk1>
      <a:lt1>
        <a:sysClr val="window" lastClr="FFFFFF"/>
      </a:lt1>
      <a:dk2>
        <a:srgbClr val="D0CECE"/>
      </a:dk2>
      <a:lt2>
        <a:srgbClr val="E7E6E6"/>
      </a:lt2>
      <a:accent1>
        <a:srgbClr val="B98A76"/>
      </a:accent1>
      <a:accent2>
        <a:srgbClr val="DE956D"/>
      </a:accent2>
      <a:accent3>
        <a:srgbClr val="F6CAAF"/>
      </a:accent3>
      <a:accent4>
        <a:srgbClr val="EED6BC"/>
      </a:accent4>
      <a:accent5>
        <a:srgbClr val="E1D9CC"/>
      </a:accent5>
      <a:accent6>
        <a:srgbClr val="D8B8A9"/>
      </a:accent6>
      <a:hlink>
        <a:srgbClr val="595959"/>
      </a:hlink>
      <a:folHlink>
        <a:srgbClr val="595959"/>
      </a:folHlink>
    </a:clrScheme>
    <a:fontScheme name="이롭게 바탕체 Medium">
      <a:majorFont>
        <a:latin typeface="이롭게 바탕체 Medium"/>
        <a:ea typeface="이롭게 바탕체 Medium"/>
        <a:cs typeface=""/>
      </a:majorFont>
      <a:minorFont>
        <a:latin typeface="이롭게 바탕체 Medium"/>
        <a:ea typeface="이롭게 바탕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l">
          <a:defRPr sz="3600" dirty="0" smtClean="0">
            <a:solidFill>
              <a:srgbClr val="554F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330</Words>
  <Application>Microsoft Office PowerPoint</Application>
  <PresentationFormat>와이드스크린</PresentationFormat>
  <Paragraphs>63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FC Sans</vt:lpstr>
      <vt:lpstr>Noto Sans KR</vt:lpstr>
      <vt:lpstr>이롭게 바탕체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김 병훈</cp:lastModifiedBy>
  <cp:revision>52</cp:revision>
  <dcterms:created xsi:type="dcterms:W3CDTF">2020-05-03T01:37:17Z</dcterms:created>
  <dcterms:modified xsi:type="dcterms:W3CDTF">2023-07-25T14:51:29Z</dcterms:modified>
</cp:coreProperties>
</file>

<file path=docProps/thumbnail.jpeg>
</file>